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1" r:id="rId1"/>
  </p:sldMasterIdLst>
  <p:notesMasterIdLst>
    <p:notesMasterId r:id="rId5"/>
  </p:notesMasterIdLst>
  <p:handoutMasterIdLst>
    <p:handoutMasterId r:id="rId6"/>
  </p:handoutMasterIdLst>
  <p:sldIdLst>
    <p:sldId id="338" r:id="rId2"/>
    <p:sldId id="343" r:id="rId3"/>
    <p:sldId id="342" r:id="rId4"/>
  </p:sldIdLst>
  <p:sldSz cx="12192000" cy="6858000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  <p15:guide id="5" orient="horz" pos="2920">
          <p15:clr>
            <a:srgbClr val="A4A3A4"/>
          </p15:clr>
        </p15:guide>
        <p15:guide id="6" pos="219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-whit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  <a:srgbClr val="FFCC00"/>
    <a:srgbClr val="FFFF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597" autoAdjust="0"/>
    <p:restoredTop sz="94629" autoAdjust="0"/>
  </p:normalViewPr>
  <p:slideViewPr>
    <p:cSldViewPr>
      <p:cViewPr varScale="1">
        <p:scale>
          <a:sx n="78" d="100"/>
          <a:sy n="78" d="100"/>
        </p:scale>
        <p:origin x="72" y="17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500" y="-78"/>
      </p:cViewPr>
      <p:guideLst>
        <p:guide orient="horz" pos="2924"/>
        <p:guide pos="2200"/>
        <p:guide orient="horz" pos="2928"/>
        <p:guide pos="2208"/>
        <p:guide orient="horz" pos="2920"/>
        <p:guide pos="219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552" y="8817905"/>
            <a:ext cx="3026833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43" tIns="46472" rIns="92943" bIns="46472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3EA01A7C-979D-472D-9CE4-B37F08CE12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78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98463" y="695325"/>
            <a:ext cx="6188075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34" y="4409758"/>
            <a:ext cx="5122333" cy="4177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168" y="2"/>
            <a:ext cx="3026833" cy="4641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943" tIns="46472" rIns="92943" bIns="46472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45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95403"/>
            <a:ext cx="10363200" cy="1470025"/>
          </a:xfr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2971800"/>
            <a:ext cx="10769600" cy="21336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47AC3D66-4466-4BB4-941B-1C5F8D0DE7A2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FD00C619-A12B-44D5-B4CA-1E1DD79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3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93842"/>
            <a:ext cx="10972800" cy="45259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47AC3D66-4466-4BB4-941B-1C5F8D0DE7A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FD00C619-A12B-44D5-B4CA-1E1DD79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1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47AC3D66-4466-4BB4-941B-1C5F8D0DE7A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FD00C619-A12B-44D5-B4CA-1E1DD79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4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47AC3D66-4466-4BB4-941B-1C5F8D0DE7A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FD00C619-A12B-44D5-B4CA-1E1DD79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47AC3D66-4466-4BB4-941B-1C5F8D0DE7A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FD00C619-A12B-44D5-B4CA-1E1DD79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0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47AC3D66-4466-4BB4-941B-1C5F8D0DE7A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FD00C619-A12B-44D5-B4CA-1E1DD79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2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47AC3D66-4466-4BB4-941B-1C5F8D0DE7A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FD00C619-A12B-44D5-B4CA-1E1DD79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1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47AC3D66-4466-4BB4-941B-1C5F8D0DE7A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FD00C619-A12B-44D5-B4CA-1E1DD79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47AC3D66-4466-4BB4-941B-1C5F8D0DE7A2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/>
          <a:lstStyle/>
          <a:p>
            <a:fld id="{FD00C619-A12B-44D5-B4CA-1E1DD79A8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TI-grey.png"/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-20000"/>
                    </a14:imgEffect>
                    <a14:imgEffect>
                      <a14:brightnessContrast contrast="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31576"/>
            <a:ext cx="10769600" cy="522642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035040"/>
            <a:ext cx="12192000" cy="822960"/>
          </a:xfrm>
          <a:prstGeom prst="rect">
            <a:avLst/>
          </a:prstGeom>
          <a:gradFill>
            <a:gsLst>
              <a:gs pos="0">
                <a:srgbClr val="500000"/>
              </a:gs>
              <a:gs pos="45000">
                <a:srgbClr val="4C0000"/>
              </a:gs>
              <a:gs pos="100000">
                <a:srgbClr val="2E000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40080" rtlCol="0" anchor="ctr"/>
          <a:lstStyle/>
          <a:p>
            <a:pPr algn="r">
              <a:tabLst/>
            </a:pPr>
            <a:endParaRPr lang="en-US" sz="2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 descr="TTI_white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5" y="6172200"/>
            <a:ext cx="3683129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4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11182"/>
            <a:ext cx="10972800" cy="2155825"/>
          </a:xfrm>
          <a:solidFill>
            <a:schemeClr val="tx2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Empirical Analysis of External Travel and State Highway 130 in Austin, </a:t>
            </a:r>
            <a:r>
              <a:rPr lang="en-US" dirty="0" err="1" smtClean="0">
                <a:solidFill>
                  <a:schemeClr val="bg1"/>
                </a:solidFill>
              </a:rPr>
              <a:t>Tx</a:t>
            </a:r>
            <a:r>
              <a:rPr lang="en-US" dirty="0" smtClean="0">
                <a:solidFill>
                  <a:schemeClr val="bg1"/>
                </a:solidFill>
              </a:rPr>
              <a:t> Using Cellular Data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667007"/>
            <a:ext cx="5486400" cy="3352793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r>
              <a:rPr lang="en-US" sz="4400" dirty="0"/>
              <a:t>L.D. </a:t>
            </a:r>
            <a:r>
              <a:rPr lang="en-US" sz="4400" dirty="0" smtClean="0"/>
              <a:t>White</a:t>
            </a:r>
          </a:p>
          <a:p>
            <a:endParaRPr lang="en-US" sz="2400" dirty="0"/>
          </a:p>
          <a:p>
            <a:r>
              <a:rPr lang="en-US" dirty="0"/>
              <a:t>Texas A&amp;M Transportation </a:t>
            </a:r>
            <a:r>
              <a:rPr lang="en-US" dirty="0" smtClean="0"/>
              <a:t>Institute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0" y="2667006"/>
            <a:ext cx="5486400" cy="335279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kumimoji="0" lang="en-US" sz="4400" b="0" dirty="0" smtClean="0"/>
              <a:t>Byron Chigoy</a:t>
            </a:r>
          </a:p>
          <a:p>
            <a:pPr fontAlgn="auto">
              <a:spcAft>
                <a:spcPts val="0"/>
              </a:spcAft>
            </a:pPr>
            <a:endParaRPr kumimoji="0" lang="en-US" sz="2400" b="0" dirty="0" smtClean="0"/>
          </a:p>
          <a:p>
            <a:pPr fontAlgn="auto">
              <a:spcAft>
                <a:spcPts val="0"/>
              </a:spcAft>
            </a:pPr>
            <a:r>
              <a:rPr kumimoji="0" lang="en-US" b="0" dirty="0" smtClean="0"/>
              <a:t>Texas A&amp;M Transportation Institute</a:t>
            </a:r>
            <a:endParaRPr kumimoji="0" lang="en-US" b="0" dirty="0"/>
          </a:p>
        </p:txBody>
      </p:sp>
    </p:spTree>
    <p:extLst>
      <p:ext uri="{BB962C8B-B14F-4D97-AF65-F5344CB8AC3E}">
        <p14:creationId xmlns:p14="http://schemas.microsoft.com/office/powerpoint/2010/main" val="12472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0202" y="304803"/>
            <a:ext cx="6553197" cy="559435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52399" y="304807"/>
            <a:ext cx="5257801" cy="5715001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3600" dirty="0"/>
              <a:t>Part of external travel study for Austin, </a:t>
            </a:r>
            <a:r>
              <a:rPr lang="en-US" sz="3600" dirty="0" err="1"/>
              <a:t>Tx</a:t>
            </a:r>
            <a:endParaRPr lang="en-US" sz="36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3600" dirty="0"/>
              <a:t>Cellular-based external trips in </a:t>
            </a:r>
            <a:r>
              <a:rPr lang="en-US" sz="3600" dirty="0" smtClean="0"/>
              <a:t>zone-to-zone O-D matrix</a:t>
            </a:r>
            <a:endParaRPr lang="en-US" sz="3600" dirty="0"/>
          </a:p>
          <a:p>
            <a:pPr marL="285744" indent="-285744">
              <a:buFont typeface="Arial" panose="020B0604020202020204" pitchFamily="34" charset="0"/>
              <a:buChar char="•"/>
            </a:pPr>
            <a:r>
              <a:rPr lang="en-US" sz="3600" dirty="0" smtClean="0"/>
              <a:t>Select-link </a:t>
            </a:r>
            <a:r>
              <a:rPr lang="en-US" sz="3600" dirty="0"/>
              <a:t>analysis used to assign external trips to </a:t>
            </a:r>
            <a:r>
              <a:rPr lang="en-US" sz="3600" dirty="0" smtClean="0"/>
              <a:t>the roadway </a:t>
            </a:r>
            <a:r>
              <a:rPr lang="en-US" sz="3600" dirty="0"/>
              <a:t>network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410203" y="304803"/>
            <a:ext cx="6553197" cy="609598"/>
            <a:chOff x="83" y="4593946"/>
            <a:chExt cx="6172116" cy="752664"/>
          </a:xfrm>
        </p:grpSpPr>
        <p:sp>
          <p:nvSpPr>
            <p:cNvPr id="10" name="Rectangle 9"/>
            <p:cNvSpPr/>
            <p:nvPr/>
          </p:nvSpPr>
          <p:spPr>
            <a:xfrm>
              <a:off x="83" y="4593946"/>
              <a:ext cx="6172116" cy="752664"/>
            </a:xfrm>
            <a:prstGeom prst="rect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TextBox 10"/>
            <p:cNvSpPr txBox="1"/>
            <p:nvPr/>
          </p:nvSpPr>
          <p:spPr>
            <a:xfrm>
              <a:off x="83" y="4593946"/>
              <a:ext cx="6172116" cy="7526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</a:pPr>
              <a:r>
                <a:rPr lang="en-US" sz="3900" dirty="0"/>
                <a:t>TDM Link Flows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03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10203" y="304803"/>
            <a:ext cx="6553197" cy="559435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80999" y="304807"/>
            <a:ext cx="5029203" cy="5715001"/>
          </a:xfrm>
          <a:solidFill>
            <a:schemeClr val="bg1"/>
          </a:solidFill>
        </p:spPr>
        <p:txBody>
          <a:bodyPr anchor="ctr">
            <a:normAutofit fontScale="92500"/>
          </a:bodyPr>
          <a:lstStyle/>
          <a:p>
            <a:r>
              <a:rPr lang="en-US" sz="4000" dirty="0"/>
              <a:t>Three </a:t>
            </a:r>
            <a:r>
              <a:rPr lang="en-US" sz="4000" dirty="0" smtClean="0"/>
              <a:t>network speed reduction scenarios were  </a:t>
            </a:r>
            <a:r>
              <a:rPr lang="en-US" sz="4000" dirty="0"/>
              <a:t>used to </a:t>
            </a:r>
            <a:r>
              <a:rPr lang="en-US" sz="4000" dirty="0" smtClean="0"/>
              <a:t>explore the role SH </a:t>
            </a:r>
            <a:r>
              <a:rPr lang="en-US" sz="4000" dirty="0"/>
              <a:t>130 </a:t>
            </a:r>
            <a:r>
              <a:rPr lang="en-US" sz="4000" dirty="0" smtClean="0"/>
              <a:t>plays in external travel in, out of, and through the region:</a:t>
            </a:r>
            <a:endParaRPr lang="en-US" sz="4000" dirty="0"/>
          </a:p>
          <a:p>
            <a:endParaRPr lang="en-US" sz="1200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3200" dirty="0" smtClean="0"/>
              <a:t>10</a:t>
            </a:r>
            <a:r>
              <a:rPr lang="en-US" sz="3200" dirty="0"/>
              <a:t>% </a:t>
            </a:r>
            <a:r>
              <a:rPr lang="en-US" sz="3200" dirty="0" smtClean="0"/>
              <a:t>reduction</a:t>
            </a:r>
            <a:endParaRPr lang="en-US" sz="3200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3200" dirty="0"/>
              <a:t>20% </a:t>
            </a:r>
            <a:r>
              <a:rPr lang="en-US" sz="3200" dirty="0" smtClean="0"/>
              <a:t>reduction</a:t>
            </a:r>
            <a:endParaRPr lang="en-US" sz="3200" dirty="0"/>
          </a:p>
          <a:p>
            <a:pPr marL="342891" indent="-342891">
              <a:buFont typeface="Arial" panose="020B0604020202020204" pitchFamily="34" charset="0"/>
              <a:buChar char="•"/>
            </a:pPr>
            <a:r>
              <a:rPr lang="en-US" sz="3200" dirty="0"/>
              <a:t>30% </a:t>
            </a:r>
            <a:r>
              <a:rPr lang="en-US" sz="3200" dirty="0" smtClean="0"/>
              <a:t>reduction</a:t>
            </a:r>
            <a:endParaRPr lang="en-US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410203" y="304803"/>
            <a:ext cx="6553197" cy="609598"/>
            <a:chOff x="83" y="4593946"/>
            <a:chExt cx="6172116" cy="752664"/>
          </a:xfrm>
        </p:grpSpPr>
        <p:sp>
          <p:nvSpPr>
            <p:cNvPr id="13" name="Rectangle 12"/>
            <p:cNvSpPr/>
            <p:nvPr/>
          </p:nvSpPr>
          <p:spPr>
            <a:xfrm>
              <a:off x="83" y="4593946"/>
              <a:ext cx="6172116" cy="752664"/>
            </a:xfrm>
            <a:prstGeom prst="rect">
              <a:avLst/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TextBox 13"/>
            <p:cNvSpPr txBox="1"/>
            <p:nvPr/>
          </p:nvSpPr>
          <p:spPr>
            <a:xfrm>
              <a:off x="83" y="4593946"/>
              <a:ext cx="6172116" cy="7526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algn="ctr" defTabSz="1733507">
                <a:lnSpc>
                  <a:spcPct val="90000"/>
                </a:lnSpc>
                <a:spcAft>
                  <a:spcPct val="35000"/>
                </a:spcAft>
              </a:pPr>
              <a:r>
                <a:rPr lang="en-US" sz="3900" dirty="0"/>
                <a:t>TDM Link Flows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363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White Maroo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3734"/>
      </a:accent1>
      <a:accent2>
        <a:srgbClr val="4F6128"/>
      </a:accent2>
      <a:accent3>
        <a:srgbClr val="9BBB59"/>
      </a:accent3>
      <a:accent4>
        <a:srgbClr val="FFC000"/>
      </a:accent4>
      <a:accent5>
        <a:srgbClr val="0F243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TTI-White-Maroon Background Template</Template>
  <TotalTime>6563</TotalTime>
  <Words>98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Custom Design</vt:lpstr>
      <vt:lpstr>Empirical Analysis of External Travel and State Highway 130 in Austin, Tx Using Cellular Data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 Research, Development, and Education</dc:title>
  <dc:creator>Duke, Bonnie</dc:creator>
  <cp:lastModifiedBy>White, L.D.</cp:lastModifiedBy>
  <cp:revision>393</cp:revision>
  <cp:lastPrinted>2017-08-11T18:18:01Z</cp:lastPrinted>
  <dcterms:created xsi:type="dcterms:W3CDTF">1999-10-14T19:52:58Z</dcterms:created>
  <dcterms:modified xsi:type="dcterms:W3CDTF">2019-05-31T18:18:13Z</dcterms:modified>
</cp:coreProperties>
</file>